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Lato" panose="020F0502020204030203" pitchFamily="34" charset="0"/>
      <p:regular r:id="rId20"/>
      <p:bold r:id="rId21"/>
      <p:italic r:id="rId22"/>
      <p:boldItalic r:id="rId23"/>
    </p:embeddedFont>
    <p:embeddedFont>
      <p:font typeface="Lato Light" panose="020F0502020204030203" pitchFamily="34" charset="0"/>
      <p:regular r:id="rId24"/>
      <p:bold r:id="rId25"/>
      <p:italic r:id="rId26"/>
      <p:boldItalic r:id="rId27"/>
    </p:embeddedFont>
    <p:embeddedFont>
      <p:font typeface="Montserrat" panose="00000500000000000000" pitchFamily="2" charset="0"/>
      <p:regular r:id="rId28"/>
      <p:bold r:id="rId29"/>
      <p:italic r:id="rId30"/>
      <p:boldItalic r:id="rId31"/>
    </p:embeddedFont>
    <p:embeddedFont>
      <p:font typeface="Verdana" panose="020B060403050404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7" y="9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ableStyles" Target="tableStyles.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2.png>
</file>

<file path=ppt/media/image3.pn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4899f1218e_0_46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4899f1218e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4899f1218e_2_73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4899f1218e_2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gnremy,kutku.</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899f1218e_2_77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899f1218e_2_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4899f1218e_2_78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4899f1218e_2_7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5f391192_07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4899f1218e_2_79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4899f1218e_2_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5ed75ccf_04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4899f1218e_0_45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4899f1218e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4899f1218e_0_51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4899f1218e_0_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606f1c2d_3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4899f1218e_0_44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4899f1218e_0_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4899f1218e_0_44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4899f1218e_0_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4899f1218e_2_76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4899f1218e_2_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4899f1218e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4899f1218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5ed75ccf_01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4899f1218e_2_74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4899f1218e_2_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1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rectangle">
  <p:cSld name="BLANK_1">
    <p:bg>
      <p:bgPr>
        <a:blipFill>
          <a:blip r:embed="rId2">
            <a:alphaModFix/>
          </a:blip>
          <a:stretch>
            <a:fillRect/>
          </a:stretch>
        </a:blipFill>
        <a:effectLst/>
      </p:bgPr>
    </p:bg>
    <p:spTree>
      <p:nvGrpSpPr>
        <p:cNvPr id="1" name="Shape 130"/>
        <p:cNvGrpSpPr/>
        <p:nvPr/>
      </p:nvGrpSpPr>
      <p:grpSpPr>
        <a:xfrm>
          <a:off x="0" y="0"/>
          <a:ext cx="0" cy="0"/>
          <a:chOff x="0" y="0"/>
          <a:chExt cx="0" cy="0"/>
        </a:xfrm>
      </p:grpSpPr>
      <p:pic>
        <p:nvPicPr>
          <p:cNvPr id="131" name="Google Shape;131;p13" descr="paint_transparent3.png"/>
          <p:cNvPicPr preferRelativeResize="0"/>
          <p:nvPr/>
        </p:nvPicPr>
        <p:blipFill>
          <a:blip r:embed="rId3">
            <a:alphaModFix/>
          </a:blip>
          <a:stretch>
            <a:fillRect/>
          </a:stretch>
        </p:blipFill>
        <p:spPr>
          <a:xfrm>
            <a:off x="0" y="0"/>
            <a:ext cx="9144000" cy="5143503"/>
          </a:xfrm>
          <a:prstGeom prst="rect">
            <a:avLst/>
          </a:prstGeom>
          <a:noFill/>
          <a:ln>
            <a:noFill/>
          </a:ln>
        </p:spPr>
      </p:pic>
      <p:sp>
        <p:nvSpPr>
          <p:cNvPr id="132" name="Google Shape;132;p13"/>
          <p:cNvSpPr txBox="1">
            <a:spLocks noGrp="1"/>
          </p:cNvSpPr>
          <p:nvPr>
            <p:ph type="sldNum" idx="12"/>
          </p:nvPr>
        </p:nvSpPr>
        <p:spPr>
          <a:xfrm>
            <a:off x="4297650" y="4447973"/>
            <a:ext cx="548700" cy="393600"/>
          </a:xfrm>
          <a:prstGeom prst="rect">
            <a:avLst/>
          </a:prstGeom>
        </p:spPr>
        <p:txBody>
          <a:bodyPr spcFirstLastPara="1" wrap="square" lIns="91425" tIns="91425" rIns="91425" bIns="91425" anchor="ctr" anchorCtr="0">
            <a:noAutofit/>
          </a:bodyPr>
          <a:lstStyle>
            <a:lvl1pPr lvl="0" algn="ctr" rtl="0">
              <a:buNone/>
              <a:defRPr>
                <a:solidFill>
                  <a:srgbClr val="999999"/>
                </a:solidFill>
              </a:defRPr>
            </a:lvl1pPr>
            <a:lvl2pPr lvl="1" algn="ctr" rtl="0">
              <a:buNone/>
              <a:defRPr>
                <a:solidFill>
                  <a:srgbClr val="999999"/>
                </a:solidFill>
              </a:defRPr>
            </a:lvl2pPr>
            <a:lvl3pPr lvl="2" algn="ctr" rtl="0">
              <a:buNone/>
              <a:defRPr>
                <a:solidFill>
                  <a:srgbClr val="999999"/>
                </a:solidFill>
              </a:defRPr>
            </a:lvl3pPr>
            <a:lvl4pPr lvl="3" algn="ctr" rtl="0">
              <a:buNone/>
              <a:defRPr>
                <a:solidFill>
                  <a:srgbClr val="999999"/>
                </a:solidFill>
              </a:defRPr>
            </a:lvl4pPr>
            <a:lvl5pPr lvl="4" algn="ctr" rtl="0">
              <a:buNone/>
              <a:defRPr>
                <a:solidFill>
                  <a:srgbClr val="999999"/>
                </a:solidFill>
              </a:defRPr>
            </a:lvl5pPr>
            <a:lvl6pPr lvl="5" algn="ctr" rtl="0">
              <a:buNone/>
              <a:defRPr>
                <a:solidFill>
                  <a:srgbClr val="999999"/>
                </a:solidFill>
              </a:defRPr>
            </a:lvl6pPr>
            <a:lvl7pPr lvl="6" algn="ctr" rtl="0">
              <a:buNone/>
              <a:defRPr>
                <a:solidFill>
                  <a:srgbClr val="999999"/>
                </a:solidFill>
              </a:defRPr>
            </a:lvl7pPr>
            <a:lvl8pPr lvl="7" algn="ctr" rtl="0">
              <a:buNone/>
              <a:defRPr>
                <a:solidFill>
                  <a:srgbClr val="999999"/>
                </a:solidFill>
              </a:defRPr>
            </a:lvl8pPr>
            <a:lvl9pPr lvl="8" algn="ctr" rtl="0">
              <a:buNone/>
              <a:defRPr>
                <a:solidFill>
                  <a:srgbClr val="999999"/>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5.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hyperlink" Target="http://www.additudemag.com/what-is-dysgraphia-understanding-common-symptoms/"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hyperlink" Target="https://www.ninds.nih.gov/Disorders/All-Disorders/Dysgraphia-Information-Page"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4"/>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a:t>Solving Dysgraphia</a:t>
            </a:r>
            <a:endParaRPr sz="5000"/>
          </a:p>
        </p:txBody>
      </p:sp>
      <p:sp>
        <p:nvSpPr>
          <p:cNvPr id="138" name="Google Shape;13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a:t>
            </a:fld>
            <a:endParaRPr/>
          </a:p>
        </p:txBody>
      </p:sp>
      <p:sp>
        <p:nvSpPr>
          <p:cNvPr id="139" name="Google Shape;139;p14"/>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Abdulrahman Alsalem, Amine Ben Jemia, Marcus Frinton, Yashoheet Sethi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1167900" y="397375"/>
            <a:ext cx="40011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Projector Sandbox Sketches</a:t>
            </a:r>
            <a:endParaRPr sz="3000" b="1">
              <a:latin typeface="Lato"/>
              <a:ea typeface="Lato"/>
              <a:cs typeface="Lato"/>
              <a:sym typeface="Lato"/>
            </a:endParaRPr>
          </a:p>
        </p:txBody>
      </p:sp>
      <p:sp>
        <p:nvSpPr>
          <p:cNvPr id="202" name="Google Shape;20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10</a:t>
            </a:fld>
            <a:endParaRPr/>
          </a:p>
        </p:txBody>
      </p:sp>
      <p:pic>
        <p:nvPicPr>
          <p:cNvPr id="203" name="Google Shape;203;p23"/>
          <p:cNvPicPr preferRelativeResize="0"/>
          <p:nvPr/>
        </p:nvPicPr>
        <p:blipFill>
          <a:blip r:embed="rId3">
            <a:alphaModFix/>
          </a:blip>
          <a:stretch>
            <a:fillRect/>
          </a:stretch>
        </p:blipFill>
        <p:spPr>
          <a:xfrm>
            <a:off x="264025" y="1406850"/>
            <a:ext cx="4728195" cy="3546147"/>
          </a:xfrm>
          <a:prstGeom prst="rect">
            <a:avLst/>
          </a:prstGeom>
          <a:noFill/>
          <a:ln>
            <a:noFill/>
          </a:ln>
        </p:spPr>
      </p:pic>
      <p:pic>
        <p:nvPicPr>
          <p:cNvPr id="204" name="Google Shape;204;p23"/>
          <p:cNvPicPr preferRelativeResize="0"/>
          <p:nvPr/>
        </p:nvPicPr>
        <p:blipFill>
          <a:blip r:embed="rId4">
            <a:alphaModFix/>
          </a:blip>
          <a:stretch>
            <a:fillRect/>
          </a:stretch>
        </p:blipFill>
        <p:spPr>
          <a:xfrm>
            <a:off x="5168990" y="454600"/>
            <a:ext cx="3852160" cy="449840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4"/>
          <p:cNvSpPr txBox="1">
            <a:spLocks noGrp="1"/>
          </p:cNvSpPr>
          <p:nvPr>
            <p:ph type="title"/>
          </p:nvPr>
        </p:nvSpPr>
        <p:spPr>
          <a:xfrm>
            <a:off x="1204800" y="85257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Why the Sandbox ?</a:t>
            </a:r>
            <a:endParaRPr sz="3000" b="1">
              <a:latin typeface="Lato"/>
              <a:ea typeface="Lato"/>
              <a:cs typeface="Lato"/>
              <a:sym typeface="Lato"/>
            </a:endParaRPr>
          </a:p>
        </p:txBody>
      </p:sp>
      <p:sp>
        <p:nvSpPr>
          <p:cNvPr id="210" name="Google Shape;210;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11</a:t>
            </a:fld>
            <a:endParaRPr/>
          </a:p>
        </p:txBody>
      </p:sp>
      <p:sp>
        <p:nvSpPr>
          <p:cNvPr id="211" name="Google Shape;211;p24"/>
          <p:cNvSpPr txBox="1"/>
          <p:nvPr/>
        </p:nvSpPr>
        <p:spPr>
          <a:xfrm>
            <a:off x="1297500" y="1702825"/>
            <a:ext cx="6853500" cy="21525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Char char="●"/>
            </a:pPr>
            <a:r>
              <a:rPr lang="en">
                <a:solidFill>
                  <a:srgbClr val="F3F3F3"/>
                </a:solidFill>
              </a:rPr>
              <a:t>Achieved Highest Score in the Weighted Decision Matrix.</a:t>
            </a:r>
            <a:endParaRPr>
              <a:solidFill>
                <a:srgbClr val="FFFFFF"/>
              </a:solidFill>
            </a:endParaRPr>
          </a:p>
          <a:p>
            <a:pPr marL="914400" lvl="0" indent="-317500" algn="l" rtl="0">
              <a:spcBef>
                <a:spcPts val="0"/>
              </a:spcBef>
              <a:spcAft>
                <a:spcPts val="0"/>
              </a:spcAft>
              <a:buClr>
                <a:srgbClr val="FFFFFF"/>
              </a:buClr>
              <a:buSzPts val="1400"/>
              <a:buChar char="●"/>
            </a:pPr>
            <a:r>
              <a:rPr lang="en">
                <a:solidFill>
                  <a:srgbClr val="FFFFFF"/>
                </a:solidFill>
              </a:rPr>
              <a:t>Small, storable, and aesthetically pleasing design</a:t>
            </a:r>
            <a:endParaRPr>
              <a:solidFill>
                <a:srgbClr val="FFFFFF"/>
              </a:solidFill>
            </a:endParaRPr>
          </a:p>
          <a:p>
            <a:pPr marL="1371600" lvl="1" indent="-317500" algn="l" rtl="0">
              <a:spcBef>
                <a:spcPts val="0"/>
              </a:spcBef>
              <a:spcAft>
                <a:spcPts val="0"/>
              </a:spcAft>
              <a:buClr>
                <a:srgbClr val="FFFFFF"/>
              </a:buClr>
              <a:buSzPts val="1400"/>
              <a:buChar char="○"/>
            </a:pPr>
            <a:r>
              <a:rPr lang="en">
                <a:solidFill>
                  <a:srgbClr val="FFFFFF"/>
                </a:solidFill>
              </a:rPr>
              <a:t>Volume and shape after assembly</a:t>
            </a:r>
            <a:endParaRPr>
              <a:solidFill>
                <a:srgbClr val="FFFFFF"/>
              </a:solidFill>
            </a:endParaRPr>
          </a:p>
          <a:p>
            <a:pPr marL="1371600" lvl="1" indent="-317500" algn="l" rtl="0">
              <a:spcBef>
                <a:spcPts val="0"/>
              </a:spcBef>
              <a:spcAft>
                <a:spcPts val="0"/>
              </a:spcAft>
              <a:buClr>
                <a:srgbClr val="FFFFFF"/>
              </a:buClr>
              <a:buSzPts val="1400"/>
              <a:buChar char="○"/>
            </a:pPr>
            <a:r>
              <a:rPr lang="en">
                <a:solidFill>
                  <a:srgbClr val="FFFFFF"/>
                </a:solidFill>
              </a:rPr>
              <a:t>Volume and Shape before assembly</a:t>
            </a:r>
            <a:endParaRPr>
              <a:solidFill>
                <a:srgbClr val="FFFFFF"/>
              </a:solidFill>
            </a:endParaRPr>
          </a:p>
          <a:p>
            <a:pPr marL="914400" lvl="0" indent="-317500" algn="l" rtl="0">
              <a:spcBef>
                <a:spcPts val="0"/>
              </a:spcBef>
              <a:spcAft>
                <a:spcPts val="0"/>
              </a:spcAft>
              <a:buClr>
                <a:srgbClr val="FFFFFF"/>
              </a:buClr>
              <a:buSzPts val="1400"/>
              <a:buChar char="●"/>
            </a:pPr>
            <a:r>
              <a:rPr lang="en">
                <a:solidFill>
                  <a:srgbClr val="FFFFFF"/>
                </a:solidFill>
              </a:rPr>
              <a:t>Simple Design</a:t>
            </a:r>
            <a:endParaRPr>
              <a:solidFill>
                <a:srgbClr val="FFFFFF"/>
              </a:solidFill>
            </a:endParaRPr>
          </a:p>
          <a:p>
            <a:pPr marL="1371600" lvl="1" indent="-317500" algn="l" rtl="0">
              <a:spcBef>
                <a:spcPts val="0"/>
              </a:spcBef>
              <a:spcAft>
                <a:spcPts val="0"/>
              </a:spcAft>
              <a:buClr>
                <a:srgbClr val="FFFFFF"/>
              </a:buClr>
              <a:buSzPts val="1400"/>
              <a:buChar char="○"/>
            </a:pPr>
            <a:r>
              <a:rPr lang="en">
                <a:solidFill>
                  <a:srgbClr val="FFFFFF"/>
                </a:solidFill>
              </a:rPr>
              <a:t>Time to assemble</a:t>
            </a:r>
            <a:endParaRPr>
              <a:solidFill>
                <a:srgbClr val="FFFFFF"/>
              </a:solidFill>
            </a:endParaRPr>
          </a:p>
          <a:p>
            <a:pPr marL="914400" lvl="0" indent="-317500" algn="l" rtl="0">
              <a:spcBef>
                <a:spcPts val="0"/>
              </a:spcBef>
              <a:spcAft>
                <a:spcPts val="0"/>
              </a:spcAft>
              <a:buClr>
                <a:srgbClr val="FFFFFF"/>
              </a:buClr>
              <a:buSzPts val="1400"/>
              <a:buChar char="●"/>
            </a:pPr>
            <a:r>
              <a:rPr lang="en">
                <a:solidFill>
                  <a:srgbClr val="FFFFFF"/>
                </a:solidFill>
              </a:rPr>
              <a:t>Suitable Production and Retail value for everyone</a:t>
            </a:r>
            <a:endParaRPr>
              <a:solidFill>
                <a:srgbClr val="FFFFFF"/>
              </a:solidFill>
            </a:endParaRPr>
          </a:p>
          <a:p>
            <a:pPr marL="1371600" lvl="1" indent="-317500" algn="l" rtl="0">
              <a:spcBef>
                <a:spcPts val="0"/>
              </a:spcBef>
              <a:spcAft>
                <a:spcPts val="0"/>
              </a:spcAft>
              <a:buClr>
                <a:srgbClr val="FFFFFF"/>
              </a:buClr>
              <a:buSzPts val="1400"/>
              <a:buChar char="○"/>
            </a:pPr>
            <a:r>
              <a:rPr lang="en">
                <a:solidFill>
                  <a:srgbClr val="FFFFFF"/>
                </a:solidFill>
              </a:rPr>
              <a:t>Monetary Cost</a:t>
            </a:r>
            <a:endParaRPr>
              <a:solidFill>
                <a:srgbClr val="FFFFFF"/>
              </a:solidFill>
            </a:endParaRPr>
          </a:p>
          <a:p>
            <a:pPr marL="914400" lvl="0" indent="-317500" algn="l" rtl="0">
              <a:spcBef>
                <a:spcPts val="0"/>
              </a:spcBef>
              <a:spcAft>
                <a:spcPts val="0"/>
              </a:spcAft>
              <a:buClr>
                <a:srgbClr val="FFFFFF"/>
              </a:buClr>
              <a:buSzPts val="1400"/>
              <a:buChar char="●"/>
            </a:pPr>
            <a:r>
              <a:rPr lang="en">
                <a:solidFill>
                  <a:srgbClr val="FFFFFF"/>
                </a:solidFill>
              </a:rPr>
              <a:t>Safe Product</a:t>
            </a:r>
            <a:endParaRPr>
              <a:solidFill>
                <a:srgbClr val="FFFFFF"/>
              </a:solidFill>
            </a:endParaRPr>
          </a:p>
          <a:p>
            <a:pPr marL="1371600" lvl="1" indent="-317500" algn="l" rtl="0">
              <a:spcBef>
                <a:spcPts val="0"/>
              </a:spcBef>
              <a:spcAft>
                <a:spcPts val="0"/>
              </a:spcAft>
              <a:buClr>
                <a:srgbClr val="FFFFFF"/>
              </a:buClr>
              <a:buSzPts val="1400"/>
              <a:buChar char="○"/>
            </a:pPr>
            <a:r>
              <a:rPr lang="en">
                <a:solidFill>
                  <a:srgbClr val="FFFFFF"/>
                </a:solidFill>
              </a:rPr>
              <a:t>Safety Rating</a:t>
            </a:r>
            <a:endParaRPr>
              <a:solidFill>
                <a:srgbClr val="FFFFFF"/>
              </a:solidFill>
            </a:endParaRPr>
          </a:p>
          <a:p>
            <a:pPr marL="914400" lvl="0" indent="0" algn="l" rtl="0">
              <a:spcBef>
                <a:spcPts val="0"/>
              </a:spcBef>
              <a:spcAft>
                <a:spcPts val="0"/>
              </a:spcAft>
              <a:buNone/>
            </a:pPr>
            <a:endParaRPr>
              <a:solidFill>
                <a:srgbClr val="FFFFFF"/>
              </a:solidFill>
            </a:endParaRPr>
          </a:p>
        </p:txBody>
      </p:sp>
      <p:sp>
        <p:nvSpPr>
          <p:cNvPr id="212" name="Google Shape;212;p24"/>
          <p:cNvSpPr txBox="1"/>
          <p:nvPr/>
        </p:nvSpPr>
        <p:spPr>
          <a:xfrm>
            <a:off x="2164950" y="3327350"/>
            <a:ext cx="5830200" cy="62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5"/>
          <p:cNvSpPr txBox="1">
            <a:spLocks noGrp="1"/>
          </p:cNvSpPr>
          <p:nvPr>
            <p:ph type="title"/>
          </p:nvPr>
        </p:nvSpPr>
        <p:spPr>
          <a:xfrm>
            <a:off x="748200" y="732400"/>
            <a:ext cx="7038900" cy="9141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sz="3000" b="1">
                <a:solidFill>
                  <a:srgbClr val="FFFFFF"/>
                </a:solidFill>
                <a:latin typeface="Lato"/>
                <a:ea typeface="Lato"/>
                <a:cs typeface="Lato"/>
                <a:sym typeface="Lato"/>
              </a:rPr>
              <a:t>Weaknesses of the Product</a:t>
            </a:r>
            <a:endParaRPr sz="3000" b="1">
              <a:latin typeface="Lato"/>
              <a:ea typeface="Lato"/>
              <a:cs typeface="Lato"/>
              <a:sym typeface="Lato"/>
            </a:endParaRPr>
          </a:p>
        </p:txBody>
      </p:sp>
      <p:sp>
        <p:nvSpPr>
          <p:cNvPr id="218" name="Google Shape;218;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12</a:t>
            </a:fld>
            <a:endParaRPr/>
          </a:p>
        </p:txBody>
      </p:sp>
      <p:sp>
        <p:nvSpPr>
          <p:cNvPr id="219" name="Google Shape;219;p25"/>
          <p:cNvSpPr txBox="1"/>
          <p:nvPr/>
        </p:nvSpPr>
        <p:spPr>
          <a:xfrm>
            <a:off x="1185200" y="1646489"/>
            <a:ext cx="5863200" cy="1153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AutoNum type="arabicPeriod"/>
            </a:pPr>
            <a:r>
              <a:rPr lang="en">
                <a:solidFill>
                  <a:srgbClr val="FFFFFF"/>
                </a:solidFill>
              </a:rPr>
              <a:t>There is a finite amount of Kinetic Sand</a:t>
            </a:r>
            <a:endParaRPr>
              <a:solidFill>
                <a:srgbClr val="FFFFFF"/>
              </a:solidFill>
            </a:endParaRPr>
          </a:p>
          <a:p>
            <a:pPr marL="457200" lvl="0" indent="-317500" algn="l" rtl="0">
              <a:spcBef>
                <a:spcPts val="0"/>
              </a:spcBef>
              <a:spcAft>
                <a:spcPts val="0"/>
              </a:spcAft>
              <a:buClr>
                <a:srgbClr val="FFFFFF"/>
              </a:buClr>
              <a:buSzPts val="1400"/>
              <a:buAutoNum type="arabicPeriod"/>
            </a:pPr>
            <a:r>
              <a:rPr lang="en">
                <a:solidFill>
                  <a:srgbClr val="FFFFFF"/>
                </a:solidFill>
              </a:rPr>
              <a:t>The core of the product is concentrated in the Upper unit.</a:t>
            </a:r>
            <a:endParaRPr>
              <a:solidFill>
                <a:srgbClr val="FFFFFF"/>
              </a:solidFill>
            </a:endParaRPr>
          </a:p>
          <a:p>
            <a:pPr marL="457200" lvl="0" indent="-317500" algn="l" rtl="0">
              <a:spcBef>
                <a:spcPts val="0"/>
              </a:spcBef>
              <a:spcAft>
                <a:spcPts val="0"/>
              </a:spcAft>
              <a:buClr>
                <a:srgbClr val="FFFFFF"/>
              </a:buClr>
              <a:buSzPts val="1400"/>
              <a:buAutoNum type="arabicPeriod"/>
            </a:pPr>
            <a:r>
              <a:rPr lang="en">
                <a:solidFill>
                  <a:srgbClr val="FFFFFF"/>
                </a:solidFill>
              </a:rPr>
              <a:t>While assembling and disassembling the product parts could be lost (e.g. screws). </a:t>
            </a:r>
            <a:endParaRPr>
              <a:solidFill>
                <a:srgbClr val="FFFFFF"/>
              </a:solidFill>
            </a:endParaRPr>
          </a:p>
        </p:txBody>
      </p:sp>
      <p:sp>
        <p:nvSpPr>
          <p:cNvPr id="220" name="Google Shape;220;p25"/>
          <p:cNvSpPr txBox="1"/>
          <p:nvPr/>
        </p:nvSpPr>
        <p:spPr>
          <a:xfrm>
            <a:off x="1184250" y="2720300"/>
            <a:ext cx="6166800" cy="16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FFFFFF"/>
                </a:solidFill>
                <a:latin typeface="Lato"/>
                <a:ea typeface="Lato"/>
                <a:cs typeface="Lato"/>
                <a:sym typeface="Lato"/>
              </a:rPr>
              <a:t>Assumptions about the Product</a:t>
            </a:r>
            <a:endParaRPr sz="3000" b="1">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rPr>
              <a:t>1. The material protecting the Upper Unit is strong.</a:t>
            </a:r>
            <a:endParaRPr>
              <a:solidFill>
                <a:srgbClr val="FFFFFF"/>
              </a:solidFill>
            </a:endParaRPr>
          </a:p>
          <a:p>
            <a:pPr marL="0" lvl="0" indent="0" algn="l" rtl="0">
              <a:spcBef>
                <a:spcPts val="0"/>
              </a:spcBef>
              <a:spcAft>
                <a:spcPts val="0"/>
              </a:spcAft>
              <a:buNone/>
            </a:pPr>
            <a:r>
              <a:rPr lang="en">
                <a:solidFill>
                  <a:srgbClr val="FFFFFF"/>
                </a:solidFill>
              </a:rPr>
              <a:t>2. The cost of the Upper Unit components align in keeping our products inexpensive.</a:t>
            </a:r>
            <a:endParaRPr>
              <a:solidFill>
                <a:srgbClr val="FFFFFF"/>
              </a:solidFill>
            </a:endParaRPr>
          </a:p>
          <a:p>
            <a:pPr marL="0" lvl="0" indent="0" algn="l" rtl="0">
              <a:spcBef>
                <a:spcPts val="0"/>
              </a:spcBef>
              <a:spcAft>
                <a:spcPts val="0"/>
              </a:spcAft>
              <a:buNone/>
            </a:pP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6"/>
          <p:cNvSpPr txBox="1">
            <a:spLocks noGrp="1"/>
          </p:cNvSpPr>
          <p:nvPr>
            <p:ph type="title"/>
          </p:nvPr>
        </p:nvSpPr>
        <p:spPr>
          <a:xfrm>
            <a:off x="1297500" y="393750"/>
            <a:ext cx="7038900" cy="65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Research Data</a:t>
            </a:r>
            <a:endParaRPr sz="3000" b="1">
              <a:latin typeface="Lato"/>
              <a:ea typeface="Lato"/>
              <a:cs typeface="Lato"/>
              <a:sym typeface="Lato"/>
            </a:endParaRPr>
          </a:p>
        </p:txBody>
      </p:sp>
      <p:sp>
        <p:nvSpPr>
          <p:cNvPr id="226" name="Google Shape;226;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solidFill>
                  <a:schemeClr val="lt1"/>
                </a:solidFill>
                <a:latin typeface="Lato"/>
                <a:ea typeface="Lato"/>
                <a:cs typeface="Lato"/>
                <a:sym typeface="Lato"/>
              </a:rPr>
              <a:t>13</a:t>
            </a:fld>
            <a:endParaRPr>
              <a:solidFill>
                <a:schemeClr val="lt1"/>
              </a:solidFill>
              <a:latin typeface="Lato"/>
              <a:ea typeface="Lato"/>
              <a:cs typeface="Lato"/>
              <a:sym typeface="Lato"/>
            </a:endParaRPr>
          </a:p>
        </p:txBody>
      </p:sp>
      <p:sp>
        <p:nvSpPr>
          <p:cNvPr id="227" name="Google Shape;227;p26"/>
          <p:cNvSpPr txBox="1"/>
          <p:nvPr/>
        </p:nvSpPr>
        <p:spPr>
          <a:xfrm>
            <a:off x="1297500" y="1176325"/>
            <a:ext cx="7323900" cy="361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3F3F3"/>
                </a:solidFill>
                <a:latin typeface="Lato Light"/>
                <a:ea typeface="Lato Light"/>
                <a:cs typeface="Lato Light"/>
                <a:sym typeface="Lato Light"/>
              </a:rPr>
              <a:t>We conducted experiments and collected data and decided to use kinetic sand due to the following reasons.</a:t>
            </a:r>
            <a:endParaRPr sz="1600">
              <a:solidFill>
                <a:srgbClr val="F3F3F3"/>
              </a:solidFill>
              <a:latin typeface="Lato Light"/>
              <a:ea typeface="Lato Light"/>
              <a:cs typeface="Lato Light"/>
              <a:sym typeface="Lato Light"/>
            </a:endParaRPr>
          </a:p>
          <a:p>
            <a:pPr marL="457200" lvl="0" indent="-330200" algn="l" rtl="0">
              <a:spcBef>
                <a:spcPts val="0"/>
              </a:spcBef>
              <a:spcAft>
                <a:spcPts val="0"/>
              </a:spcAft>
              <a:buClr>
                <a:srgbClr val="F3F3F3"/>
              </a:buClr>
              <a:buSzPts val="1600"/>
              <a:buFont typeface="Lato Light"/>
              <a:buAutoNum type="arabicPeriod"/>
            </a:pPr>
            <a:r>
              <a:rPr lang="en" sz="1600">
                <a:solidFill>
                  <a:srgbClr val="F3F3F3"/>
                </a:solidFill>
                <a:latin typeface="Lato Light"/>
                <a:ea typeface="Lato Light"/>
                <a:cs typeface="Lato Light"/>
                <a:sym typeface="Lato Light"/>
              </a:rPr>
              <a:t>It is non toxic and doesn’t stick to one’s hand.</a:t>
            </a:r>
            <a:endParaRPr sz="1600">
              <a:solidFill>
                <a:srgbClr val="F3F3F3"/>
              </a:solidFill>
              <a:latin typeface="Lato Light"/>
              <a:ea typeface="Lato Light"/>
              <a:cs typeface="Lato Light"/>
              <a:sym typeface="Lato Light"/>
            </a:endParaRPr>
          </a:p>
          <a:p>
            <a:pPr marL="457200" lvl="0" indent="-330200" algn="l" rtl="0">
              <a:spcBef>
                <a:spcPts val="0"/>
              </a:spcBef>
              <a:spcAft>
                <a:spcPts val="0"/>
              </a:spcAft>
              <a:buClr>
                <a:srgbClr val="F3F3F3"/>
              </a:buClr>
              <a:buSzPts val="1600"/>
              <a:buFont typeface="Lato Light"/>
              <a:buAutoNum type="arabicPeriod"/>
            </a:pPr>
            <a:r>
              <a:rPr lang="en" sz="1600">
                <a:solidFill>
                  <a:srgbClr val="F3F3F3"/>
                </a:solidFill>
                <a:latin typeface="Lato Light"/>
                <a:ea typeface="Lato Light"/>
                <a:cs typeface="Lato Light"/>
                <a:sym typeface="Lato Light"/>
              </a:rPr>
              <a:t>Its polymer coating helps make more legible characters. This is very important as the more clarity in the characters, the more clearly the concepts can be grasped.</a:t>
            </a:r>
            <a:endParaRPr sz="1600">
              <a:solidFill>
                <a:srgbClr val="EFEFEF"/>
              </a:solidFill>
              <a:latin typeface="Lato Light"/>
              <a:ea typeface="Lato Light"/>
              <a:cs typeface="Lato Light"/>
              <a:sym typeface="Lato Light"/>
            </a:endParaRPr>
          </a:p>
          <a:p>
            <a:pPr marL="0" lvl="0" indent="0" algn="l" rtl="0">
              <a:spcBef>
                <a:spcPts val="0"/>
              </a:spcBef>
              <a:spcAft>
                <a:spcPts val="0"/>
              </a:spcAft>
              <a:buNone/>
            </a:pPr>
            <a:r>
              <a:rPr lang="en" sz="1600">
                <a:solidFill>
                  <a:srgbClr val="EFEFEF"/>
                </a:solidFill>
                <a:latin typeface="Lato Light"/>
                <a:ea typeface="Lato Light"/>
                <a:cs typeface="Lato Light"/>
                <a:sym typeface="Lato Light"/>
              </a:rPr>
              <a:t>90–98% of children with developmental and learning disabilities have problems in getting to  an average level of handwriting proficiency for their age.</a:t>
            </a:r>
            <a:endParaRPr sz="1600">
              <a:solidFill>
                <a:srgbClr val="EFEFEF"/>
              </a:solidFill>
              <a:latin typeface="Lato Light"/>
              <a:ea typeface="Lato Light"/>
              <a:cs typeface="Lato Light"/>
              <a:sym typeface="Lato Light"/>
            </a:endParaRPr>
          </a:p>
          <a:p>
            <a:pPr marL="0" lvl="0" indent="0" algn="l" rtl="0">
              <a:spcBef>
                <a:spcPts val="0"/>
              </a:spcBef>
              <a:spcAft>
                <a:spcPts val="0"/>
              </a:spcAft>
              <a:buNone/>
            </a:pPr>
            <a:r>
              <a:rPr lang="en" sz="1600">
                <a:solidFill>
                  <a:srgbClr val="EFEFEF"/>
                </a:solidFill>
                <a:latin typeface="Lato Light"/>
                <a:ea typeface="Lato Light"/>
                <a:cs typeface="Lato Light"/>
                <a:sym typeface="Lato Light"/>
              </a:rPr>
              <a:t>Repetitive writing practices helps develop motor skills and instills muscle memory which aids them in becoming better writers and hence improving their academic performance.</a:t>
            </a:r>
            <a:endParaRPr sz="1600">
              <a:solidFill>
                <a:srgbClr val="EFEFEF"/>
              </a:solidFill>
              <a:latin typeface="Lato Light"/>
              <a:ea typeface="Lato Light"/>
              <a:cs typeface="Lato Light"/>
              <a:sym typeface="Lato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7"/>
          <p:cNvSpPr txBox="1">
            <a:spLocks noGrp="1"/>
          </p:cNvSpPr>
          <p:nvPr>
            <p:ph type="title"/>
          </p:nvPr>
        </p:nvSpPr>
        <p:spPr>
          <a:xfrm>
            <a:off x="1130775" y="675950"/>
            <a:ext cx="7038900" cy="4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Research Data</a:t>
            </a:r>
            <a:endParaRPr sz="3000" b="1">
              <a:latin typeface="Lato"/>
              <a:ea typeface="Lato"/>
              <a:cs typeface="Lato"/>
              <a:sym typeface="Lato"/>
            </a:endParaRPr>
          </a:p>
        </p:txBody>
      </p:sp>
      <p:sp>
        <p:nvSpPr>
          <p:cNvPr id="233" name="Google Shape;233;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14</a:t>
            </a:fld>
            <a:endParaRPr/>
          </a:p>
        </p:txBody>
      </p:sp>
      <p:pic>
        <p:nvPicPr>
          <p:cNvPr id="234" name="Google Shape;234;p27"/>
          <p:cNvPicPr preferRelativeResize="0"/>
          <p:nvPr/>
        </p:nvPicPr>
        <p:blipFill>
          <a:blip r:embed="rId3">
            <a:alphaModFix/>
          </a:blip>
          <a:stretch>
            <a:fillRect/>
          </a:stretch>
        </p:blipFill>
        <p:spPr>
          <a:xfrm>
            <a:off x="164925" y="1479525"/>
            <a:ext cx="4642625" cy="3413075"/>
          </a:xfrm>
          <a:prstGeom prst="rect">
            <a:avLst/>
          </a:prstGeom>
          <a:noFill/>
          <a:ln>
            <a:noFill/>
          </a:ln>
        </p:spPr>
      </p:pic>
      <p:sp>
        <p:nvSpPr>
          <p:cNvPr id="235" name="Google Shape;235;p27"/>
          <p:cNvSpPr txBox="1"/>
          <p:nvPr/>
        </p:nvSpPr>
        <p:spPr>
          <a:xfrm>
            <a:off x="5024650" y="1472400"/>
            <a:ext cx="3756900" cy="342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Meets the defined need of helping the consumers get over the educational hurdle, by improving their muscle memory and spatial awareness when writing. </a:t>
            </a: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rPr>
              <a:t>Uses textile feedback from the sand while also building character knowledge, which helps maximize the benefit of the product.</a:t>
            </a: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8"/>
          <p:cNvSpPr txBox="1">
            <a:spLocks noGrp="1"/>
          </p:cNvSpPr>
          <p:nvPr>
            <p:ph type="title"/>
          </p:nvPr>
        </p:nvSpPr>
        <p:spPr>
          <a:xfrm>
            <a:off x="1160225" y="779400"/>
            <a:ext cx="63666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Final Remarks </a:t>
            </a:r>
            <a:endParaRPr sz="3000" b="1">
              <a:latin typeface="Lato"/>
              <a:ea typeface="Lato"/>
              <a:cs typeface="Lato"/>
              <a:sym typeface="Lato"/>
            </a:endParaRPr>
          </a:p>
        </p:txBody>
      </p:sp>
      <p:sp>
        <p:nvSpPr>
          <p:cNvPr id="241" name="Google Shape;241;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solidFill>
                  <a:schemeClr val="lt1"/>
                </a:solidFill>
                <a:latin typeface="Lato"/>
                <a:ea typeface="Lato"/>
                <a:cs typeface="Lato"/>
                <a:sym typeface="Lato"/>
              </a:rPr>
              <a:t>15</a:t>
            </a:fld>
            <a:endParaRPr>
              <a:solidFill>
                <a:schemeClr val="lt1"/>
              </a:solidFill>
              <a:latin typeface="Lato"/>
              <a:ea typeface="Lato"/>
              <a:cs typeface="Lato"/>
              <a:sym typeface="Lato"/>
            </a:endParaRPr>
          </a:p>
        </p:txBody>
      </p:sp>
      <p:sp>
        <p:nvSpPr>
          <p:cNvPr id="242" name="Google Shape;242;p28"/>
          <p:cNvSpPr txBox="1"/>
          <p:nvPr/>
        </p:nvSpPr>
        <p:spPr>
          <a:xfrm>
            <a:off x="1338975" y="1470975"/>
            <a:ext cx="7232700" cy="319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Lato Light"/>
                <a:ea typeface="Lato Light"/>
                <a:cs typeface="Lato Light"/>
                <a:sym typeface="Lato Light"/>
              </a:rPr>
              <a:t>Our group concluded with respect to our solution:</a:t>
            </a:r>
            <a:endParaRPr sz="1600">
              <a:solidFill>
                <a:schemeClr val="lt1"/>
              </a:solidFill>
              <a:latin typeface="Lato Light"/>
              <a:ea typeface="Lato Light"/>
              <a:cs typeface="Lato Light"/>
              <a:sym typeface="Lato Light"/>
            </a:endParaRPr>
          </a:p>
          <a:p>
            <a:pPr marL="457200" lvl="0" indent="-330200" algn="l" rtl="0">
              <a:spcBef>
                <a:spcPts val="0"/>
              </a:spcBef>
              <a:spcAft>
                <a:spcPts val="0"/>
              </a:spcAft>
              <a:buClr>
                <a:schemeClr val="lt1"/>
              </a:buClr>
              <a:buSzPts val="1600"/>
              <a:buFont typeface="Lato Light"/>
              <a:buChar char="●"/>
            </a:pPr>
            <a:r>
              <a:rPr lang="en" sz="1600">
                <a:solidFill>
                  <a:schemeClr val="lt1"/>
                </a:solidFill>
                <a:latin typeface="Lato Light"/>
                <a:ea typeface="Lato Light"/>
                <a:cs typeface="Lato Light"/>
                <a:sym typeface="Lato Light"/>
              </a:rPr>
              <a:t>Dysgraphia is a rather unknown condition that has drastic effects on its victims.</a:t>
            </a:r>
            <a:endParaRPr sz="1600">
              <a:solidFill>
                <a:schemeClr val="lt1"/>
              </a:solidFill>
              <a:latin typeface="Lato Light"/>
              <a:ea typeface="Lato Light"/>
              <a:cs typeface="Lato Light"/>
              <a:sym typeface="Lato Light"/>
            </a:endParaRPr>
          </a:p>
          <a:p>
            <a:pPr marL="457200" lvl="0" indent="-330200" algn="l" rtl="0">
              <a:spcBef>
                <a:spcPts val="0"/>
              </a:spcBef>
              <a:spcAft>
                <a:spcPts val="0"/>
              </a:spcAft>
              <a:buClr>
                <a:schemeClr val="lt1"/>
              </a:buClr>
              <a:buSzPts val="1600"/>
              <a:buFont typeface="Lato Light"/>
              <a:buChar char="●"/>
            </a:pPr>
            <a:r>
              <a:rPr lang="en" sz="1600">
                <a:solidFill>
                  <a:schemeClr val="lt1"/>
                </a:solidFill>
                <a:latin typeface="Lato Light"/>
                <a:ea typeface="Lato Light"/>
                <a:cs typeface="Lato Light"/>
                <a:sym typeface="Lato Light"/>
              </a:rPr>
              <a:t>We wanted to help shed light on dysgraphia by promoting a solution that could be utilized for a low price point.</a:t>
            </a:r>
            <a:endParaRPr sz="1600">
              <a:solidFill>
                <a:schemeClr val="lt1"/>
              </a:solidFill>
              <a:latin typeface="Lato Light"/>
              <a:ea typeface="Lato Light"/>
              <a:cs typeface="Lato Light"/>
              <a:sym typeface="Lato Light"/>
            </a:endParaRPr>
          </a:p>
          <a:p>
            <a:pPr marL="457200" lvl="0" indent="-330200" algn="l" rtl="0">
              <a:spcBef>
                <a:spcPts val="0"/>
              </a:spcBef>
              <a:spcAft>
                <a:spcPts val="0"/>
              </a:spcAft>
              <a:buClr>
                <a:schemeClr val="lt1"/>
              </a:buClr>
              <a:buSzPts val="1600"/>
              <a:buFont typeface="Lato Light"/>
              <a:buChar char="●"/>
            </a:pPr>
            <a:r>
              <a:rPr lang="en" sz="1600">
                <a:solidFill>
                  <a:schemeClr val="lt1"/>
                </a:solidFill>
                <a:latin typeface="Lato Light"/>
                <a:ea typeface="Lato Light"/>
                <a:cs typeface="Lato Light"/>
                <a:sym typeface="Lato Light"/>
              </a:rPr>
              <a:t>We designed the solution with children in mind as they have untapped potential that is hindered by not treating dysgraphia.</a:t>
            </a:r>
            <a:endParaRPr sz="1600">
              <a:solidFill>
                <a:schemeClr val="lt1"/>
              </a:solidFill>
              <a:latin typeface="Lato Light"/>
              <a:ea typeface="Lato Light"/>
              <a:cs typeface="Lato Light"/>
              <a:sym typeface="Lato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9"/>
          <p:cNvSpPr txBox="1">
            <a:spLocks noGrp="1"/>
          </p:cNvSpPr>
          <p:nvPr>
            <p:ph type="title"/>
          </p:nvPr>
        </p:nvSpPr>
        <p:spPr>
          <a:xfrm>
            <a:off x="1217700" y="6455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References</a:t>
            </a:r>
            <a:endParaRPr sz="3000" b="1">
              <a:latin typeface="Lato"/>
              <a:ea typeface="Lato"/>
              <a:cs typeface="Lato"/>
              <a:sym typeface="Lato"/>
            </a:endParaRPr>
          </a:p>
        </p:txBody>
      </p:sp>
      <p:sp>
        <p:nvSpPr>
          <p:cNvPr id="248" name="Google Shape;248;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sp>
        <p:nvSpPr>
          <p:cNvPr id="249" name="Google Shape;249;p29"/>
          <p:cNvSpPr txBox="1"/>
          <p:nvPr/>
        </p:nvSpPr>
        <p:spPr>
          <a:xfrm>
            <a:off x="1217700" y="1646500"/>
            <a:ext cx="7198500" cy="3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FFFF"/>
                </a:solidFill>
                <a:latin typeface="Lato Light"/>
                <a:ea typeface="Lato Light"/>
                <a:cs typeface="Lato Light"/>
                <a:sym typeface="Lato Light"/>
              </a:rPr>
              <a:t>Frye, Devon. “What Is Dysgraphia?” </a:t>
            </a:r>
            <a:r>
              <a:rPr lang="en" sz="1600" i="1">
                <a:solidFill>
                  <a:srgbClr val="FFFFFF"/>
                </a:solidFill>
                <a:latin typeface="Lato Light"/>
                <a:ea typeface="Lato Light"/>
                <a:cs typeface="Lato Light"/>
                <a:sym typeface="Lato Light"/>
              </a:rPr>
              <a:t>ADDitude</a:t>
            </a:r>
            <a:r>
              <a:rPr lang="en" sz="1600">
                <a:solidFill>
                  <a:srgbClr val="FFFFFF"/>
                </a:solidFill>
                <a:latin typeface="Lato Light"/>
                <a:ea typeface="Lato Light"/>
                <a:cs typeface="Lato Light"/>
                <a:sym typeface="Lato Light"/>
              </a:rPr>
              <a:t>, ADDitude, 25 Sept. 2018, </a:t>
            </a:r>
            <a:r>
              <a:rPr lang="en" sz="1600" u="sng">
                <a:solidFill>
                  <a:srgbClr val="FFFFFF"/>
                </a:solidFill>
                <a:latin typeface="Lato Light"/>
                <a:ea typeface="Lato Light"/>
                <a:cs typeface="Lato Light"/>
                <a:sym typeface="Lato Light"/>
                <a:hlinkClick r:id="rId3"/>
              </a:rPr>
              <a:t>www.additudemag.com/what-is-dysgraphia-understanding-common-symptoms/</a:t>
            </a:r>
            <a:endParaRPr sz="1600">
              <a:solidFill>
                <a:srgbClr val="FFFFFF"/>
              </a:solidFill>
              <a:latin typeface="Lato Light"/>
              <a:ea typeface="Lato Light"/>
              <a:cs typeface="Lato Light"/>
              <a:sym typeface="Lato Light"/>
            </a:endParaRPr>
          </a:p>
          <a:p>
            <a:pPr marL="457200" lvl="0" indent="0" algn="l" rtl="0">
              <a:spcBef>
                <a:spcPts val="0"/>
              </a:spcBef>
              <a:spcAft>
                <a:spcPts val="0"/>
              </a:spcAft>
              <a:buNone/>
            </a:pPr>
            <a:endParaRPr sz="1600">
              <a:solidFill>
                <a:srgbClr val="FFFFFF"/>
              </a:solidFill>
              <a:latin typeface="Lato Light"/>
              <a:ea typeface="Lato Light"/>
              <a:cs typeface="Lato Light"/>
              <a:sym typeface="Lato Light"/>
            </a:endParaRPr>
          </a:p>
          <a:p>
            <a:pPr marL="0" lvl="0" indent="0" algn="l" rtl="0">
              <a:spcBef>
                <a:spcPts val="0"/>
              </a:spcBef>
              <a:spcAft>
                <a:spcPts val="0"/>
              </a:spcAft>
              <a:buNone/>
            </a:pPr>
            <a:r>
              <a:rPr lang="en" sz="1600">
                <a:solidFill>
                  <a:srgbClr val="FFFFFF"/>
                </a:solidFill>
                <a:latin typeface="Lato Light"/>
                <a:ea typeface="Lato Light"/>
                <a:cs typeface="Lato Light"/>
                <a:sym typeface="Lato Light"/>
              </a:rPr>
              <a:t>Dysgraphia Information Page, National Institute of Neurological Disorders and Stroke (NINDS). (n.d.). Retrieved from</a:t>
            </a:r>
            <a:r>
              <a:rPr lang="en" sz="1600">
                <a:solidFill>
                  <a:srgbClr val="FFFFFF"/>
                </a:solidFill>
                <a:uFill>
                  <a:noFill/>
                </a:uFill>
                <a:latin typeface="Lato Light"/>
                <a:ea typeface="Lato Light"/>
                <a:cs typeface="Lato Light"/>
                <a:sym typeface="Lato Light"/>
                <a:hlinkClick r:id="rId4"/>
              </a:rPr>
              <a:t> </a:t>
            </a:r>
            <a:r>
              <a:rPr lang="en" sz="1600" u="sng">
                <a:solidFill>
                  <a:srgbClr val="FFFFFF"/>
                </a:solidFill>
                <a:latin typeface="Lato Light"/>
                <a:ea typeface="Lato Light"/>
                <a:cs typeface="Lato Light"/>
                <a:sym typeface="Lato Light"/>
                <a:hlinkClick r:id="rId4"/>
              </a:rPr>
              <a:t>https://www.ninds.nih.gov/Disorders/All-Disorders/Dysgraphia-Information-Page</a:t>
            </a:r>
            <a:endParaRPr sz="1600" u="sng">
              <a:solidFill>
                <a:srgbClr val="FFFFFF"/>
              </a:solidFill>
              <a:latin typeface="Lato Light"/>
              <a:ea typeface="Lato Light"/>
              <a:cs typeface="Lato Light"/>
              <a:sym typeface="Lato Light"/>
              <a:hlinkClick r:id="rId4"/>
            </a:endParaRPr>
          </a:p>
          <a:p>
            <a:pPr marL="457200" lvl="0" indent="0" algn="l" rtl="0">
              <a:spcBef>
                <a:spcPts val="0"/>
              </a:spcBef>
              <a:spcAft>
                <a:spcPts val="0"/>
              </a:spcAft>
              <a:buNone/>
            </a:pPr>
            <a:endParaRPr sz="1600">
              <a:solidFill>
                <a:srgbClr val="FFFFFF"/>
              </a:solidFill>
              <a:highlight>
                <a:srgbClr val="FFFFFF"/>
              </a:highlight>
              <a:latin typeface="Lato Light"/>
              <a:ea typeface="Lato Light"/>
              <a:cs typeface="Lato Light"/>
              <a:sym typeface="Lato Light"/>
            </a:endParaRPr>
          </a:p>
          <a:p>
            <a:pPr marL="0" lvl="0" indent="0" algn="l" rtl="0">
              <a:spcBef>
                <a:spcPts val="0"/>
              </a:spcBef>
              <a:spcAft>
                <a:spcPts val="0"/>
              </a:spcAft>
              <a:buClr>
                <a:srgbClr val="000000"/>
              </a:buClr>
              <a:buSzPts val="1100"/>
              <a:buFont typeface="Arial"/>
              <a:buNone/>
            </a:pPr>
            <a:r>
              <a:rPr lang="en" sz="1600">
                <a:solidFill>
                  <a:srgbClr val="FFFFFF"/>
                </a:solidFill>
                <a:latin typeface="Lato Light"/>
                <a:ea typeface="Lato Light"/>
                <a:cs typeface="Lato Light"/>
                <a:sym typeface="Lato Light"/>
              </a:rPr>
              <a:t>Brendan Weekes (1996) Surface Dyslexia and Surface Dysgraphia: Treatment Studies and Their Theoretical Implications, Cognitive Neuropsychology, 13:2, 277-315, DOI: 10.1080/026432996382033</a:t>
            </a:r>
            <a:endParaRPr sz="1600">
              <a:solidFill>
                <a:srgbClr val="FFFFFF"/>
              </a:solidFill>
              <a:latin typeface="Lato Light"/>
              <a:ea typeface="Lato Light"/>
              <a:cs typeface="Lato Light"/>
              <a:sym typeface="Lato Light"/>
            </a:endParaRPr>
          </a:p>
          <a:p>
            <a:pPr marL="457200" lvl="0" indent="0" algn="l" rtl="0">
              <a:spcBef>
                <a:spcPts val="0"/>
              </a:spcBef>
              <a:spcAft>
                <a:spcPts val="0"/>
              </a:spcAft>
              <a:buNone/>
            </a:pPr>
            <a:endParaRPr sz="1200">
              <a:solidFill>
                <a:srgbClr val="FFFFFF"/>
              </a:solidFill>
              <a:highlight>
                <a:srgbClr val="FFFFFF"/>
              </a:high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0"/>
          <p:cNvSpPr txBox="1">
            <a:spLocks noGrp="1"/>
          </p:cNvSpPr>
          <p:nvPr>
            <p:ph type="title"/>
          </p:nvPr>
        </p:nvSpPr>
        <p:spPr>
          <a:xfrm>
            <a:off x="823850" y="849800"/>
            <a:ext cx="47760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a:latin typeface="Lato"/>
                <a:ea typeface="Lato"/>
                <a:cs typeface="Lato"/>
                <a:sym typeface="Lato"/>
              </a:rPr>
              <a:t>Thank you for listening.</a:t>
            </a:r>
            <a:endParaRPr sz="5000">
              <a:latin typeface="Lato"/>
              <a:ea typeface="Lato"/>
              <a:cs typeface="Lato"/>
              <a:sym typeface="Lato"/>
            </a:endParaRPr>
          </a:p>
        </p:txBody>
      </p:sp>
      <p:sp>
        <p:nvSpPr>
          <p:cNvPr id="255" name="Google Shape;255;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17</a:t>
            </a:fld>
            <a:endParaRPr/>
          </a:p>
        </p:txBody>
      </p:sp>
      <p:sp>
        <p:nvSpPr>
          <p:cNvPr id="256" name="Google Shape;256;p30"/>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000"/>
              <a:t>Questions?</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5"/>
          <p:cNvSpPr txBox="1">
            <a:spLocks noGrp="1"/>
          </p:cNvSpPr>
          <p:nvPr>
            <p:ph type="title"/>
          </p:nvPr>
        </p:nvSpPr>
        <p:spPr>
          <a:xfrm>
            <a:off x="976725" y="248775"/>
            <a:ext cx="4587000" cy="94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a:solidFill>
                  <a:srgbClr val="FFFFFF"/>
                </a:solidFill>
                <a:latin typeface="Lato"/>
                <a:ea typeface="Lato"/>
                <a:cs typeface="Lato"/>
                <a:sym typeface="Lato"/>
              </a:rPr>
              <a:t>What is Dysgraphia?</a:t>
            </a:r>
            <a:endParaRPr sz="3000" b="1">
              <a:solidFill>
                <a:srgbClr val="FFFFFF"/>
              </a:solidFill>
              <a:latin typeface="Lato"/>
              <a:ea typeface="Lato"/>
              <a:cs typeface="Lato"/>
              <a:sym typeface="Lato"/>
            </a:endParaRPr>
          </a:p>
        </p:txBody>
      </p:sp>
      <p:sp>
        <p:nvSpPr>
          <p:cNvPr id="145" name="Google Shape;145;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latin typeface="Lato"/>
                <a:ea typeface="Lato"/>
                <a:cs typeface="Lato"/>
                <a:sym typeface="Lato"/>
              </a:rPr>
              <a:t>2</a:t>
            </a:fld>
            <a:endParaRPr>
              <a:latin typeface="Lato"/>
              <a:ea typeface="Lato"/>
              <a:cs typeface="Lato"/>
              <a:sym typeface="Lato"/>
            </a:endParaRPr>
          </a:p>
        </p:txBody>
      </p:sp>
      <p:sp>
        <p:nvSpPr>
          <p:cNvPr id="146" name="Google Shape;146;p15"/>
          <p:cNvSpPr txBox="1"/>
          <p:nvPr/>
        </p:nvSpPr>
        <p:spPr>
          <a:xfrm>
            <a:off x="976725" y="1298425"/>
            <a:ext cx="5321700" cy="336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n" sz="2800">
                <a:solidFill>
                  <a:schemeClr val="lt1"/>
                </a:solidFill>
                <a:latin typeface="Lato Light"/>
                <a:ea typeface="Lato Light"/>
                <a:cs typeface="Lato Light"/>
                <a:sym typeface="Lato Light"/>
              </a:rPr>
              <a:t>Dysgraphia is a learning disability that affects handwriting skills.  It is characterized by difficulties in spelling, poor handwriting, and trouble with the thought processes needed to form sentences.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6"/>
          <p:cNvSpPr txBox="1">
            <a:spLocks noGrp="1"/>
          </p:cNvSpPr>
          <p:nvPr>
            <p:ph type="title"/>
          </p:nvPr>
        </p:nvSpPr>
        <p:spPr>
          <a:xfrm>
            <a:off x="1297500" y="5196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Need For Solution</a:t>
            </a:r>
            <a:endParaRPr sz="3000" b="1">
              <a:latin typeface="Lato"/>
              <a:ea typeface="Lato"/>
              <a:cs typeface="Lato"/>
              <a:sym typeface="Lato"/>
            </a:endParaRPr>
          </a:p>
        </p:txBody>
      </p:sp>
      <p:sp>
        <p:nvSpPr>
          <p:cNvPr id="152" name="Google Shape;152;p16"/>
          <p:cNvSpPr txBox="1">
            <a:spLocks noGrp="1"/>
          </p:cNvSpPr>
          <p:nvPr>
            <p:ph type="body" idx="1"/>
          </p:nvPr>
        </p:nvSpPr>
        <p:spPr>
          <a:xfrm>
            <a:off x="3690375" y="1307850"/>
            <a:ext cx="5179800" cy="2680800"/>
          </a:xfrm>
          <a:prstGeom prst="rect">
            <a:avLst/>
          </a:prstGeom>
        </p:spPr>
        <p:txBody>
          <a:bodyPr spcFirstLastPara="1" wrap="square" lIns="91425" tIns="91425" rIns="91425" bIns="91425" anchor="t" anchorCtr="0">
            <a:noAutofit/>
          </a:bodyPr>
          <a:lstStyle/>
          <a:p>
            <a:pPr marL="0" lvl="0" indent="0" algn="l" rtl="0">
              <a:spcBef>
                <a:spcPts val="600"/>
              </a:spcBef>
              <a:spcAft>
                <a:spcPts val="600"/>
              </a:spcAft>
              <a:buClr>
                <a:schemeClr val="dk1"/>
              </a:buClr>
              <a:buSzPts val="1100"/>
              <a:buFont typeface="Arial"/>
              <a:buNone/>
            </a:pPr>
            <a:r>
              <a:rPr lang="en" sz="1800">
                <a:latin typeface="Lato Light"/>
                <a:ea typeface="Lato Light"/>
                <a:cs typeface="Lato Light"/>
                <a:sym typeface="Lato Light"/>
              </a:rPr>
              <a:t>Children with dysgraphia face significant educational hurdles compared to an average student. This is because when the act of developing ideas through writing is needed, they cant put these thoughts down onto paper without difficulty. This fosters academic discouragement within students</a:t>
            </a:r>
            <a:r>
              <a:rPr lang="en" sz="1600">
                <a:latin typeface="Lato Light"/>
                <a:ea typeface="Lato Light"/>
                <a:cs typeface="Lato Light"/>
                <a:sym typeface="Lato Light"/>
              </a:rPr>
              <a:t>. </a:t>
            </a:r>
            <a:r>
              <a:rPr lang="en" sz="1800">
                <a:latin typeface="Lato Light"/>
                <a:ea typeface="Lato Light"/>
                <a:cs typeface="Lato Light"/>
                <a:sym typeface="Lato Light"/>
              </a:rPr>
              <a:t>Thus, we need to come up with a solution that enables them to overcome these hardships.</a:t>
            </a:r>
            <a:endParaRPr sz="1800"/>
          </a:p>
        </p:txBody>
      </p:sp>
      <p:sp>
        <p:nvSpPr>
          <p:cNvPr id="153" name="Google Shape;15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solidFill>
                  <a:schemeClr val="lt1"/>
                </a:solidFill>
                <a:latin typeface="Lato"/>
                <a:ea typeface="Lato"/>
                <a:cs typeface="Lato"/>
                <a:sym typeface="Lato"/>
              </a:rPr>
              <a:t>3</a:t>
            </a:fld>
            <a:endParaRPr>
              <a:solidFill>
                <a:schemeClr val="lt1"/>
              </a:solidFill>
              <a:latin typeface="Lato"/>
              <a:ea typeface="Lato"/>
              <a:cs typeface="Lato"/>
              <a:sym typeface="Lato"/>
            </a:endParaRPr>
          </a:p>
        </p:txBody>
      </p:sp>
      <p:pic>
        <p:nvPicPr>
          <p:cNvPr id="154" name="Google Shape;154;p16"/>
          <p:cNvPicPr preferRelativeResize="0"/>
          <p:nvPr/>
        </p:nvPicPr>
        <p:blipFill>
          <a:blip r:embed="rId3">
            <a:alphaModFix/>
          </a:blip>
          <a:stretch>
            <a:fillRect/>
          </a:stretch>
        </p:blipFill>
        <p:spPr>
          <a:xfrm>
            <a:off x="150275" y="1539450"/>
            <a:ext cx="3302700" cy="3280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1133000" y="622650"/>
            <a:ext cx="37308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Problem Statement</a:t>
            </a:r>
            <a:endParaRPr sz="3000" b="1">
              <a:latin typeface="Lato"/>
              <a:ea typeface="Lato"/>
              <a:cs typeface="Lato"/>
              <a:sym typeface="Lato"/>
            </a:endParaRPr>
          </a:p>
        </p:txBody>
      </p:sp>
      <p:sp>
        <p:nvSpPr>
          <p:cNvPr id="160" name="Google Shape;160;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161" name="Google Shape;161;p17"/>
          <p:cNvSpPr txBox="1"/>
          <p:nvPr/>
        </p:nvSpPr>
        <p:spPr>
          <a:xfrm>
            <a:off x="1293200" y="1482425"/>
            <a:ext cx="7301400" cy="291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600"/>
              </a:spcBef>
              <a:spcAft>
                <a:spcPts val="600"/>
              </a:spcAft>
              <a:buClr>
                <a:srgbClr val="000000"/>
              </a:buClr>
              <a:buSzPts val="1100"/>
              <a:buFont typeface="Arial"/>
              <a:buNone/>
            </a:pPr>
            <a:r>
              <a:rPr lang="en" sz="2400">
                <a:solidFill>
                  <a:schemeClr val="lt1"/>
                </a:solidFill>
                <a:latin typeface="Lato Light"/>
                <a:ea typeface="Lato Light"/>
                <a:cs typeface="Lato Light"/>
                <a:sym typeface="Lato Light"/>
              </a:rPr>
              <a:t>The clients, consumers with dysgraphia, require a device that helps them to improve their writing ability, as writing is very important aspect of one’s life. Clients who go on without solving this issue face psychological and compositional  hardships.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Stakeholders</a:t>
            </a:r>
            <a:endParaRPr sz="3000" b="1">
              <a:latin typeface="Lato"/>
              <a:ea typeface="Lato"/>
              <a:cs typeface="Lato"/>
              <a:sym typeface="Lato"/>
            </a:endParaRPr>
          </a:p>
        </p:txBody>
      </p:sp>
      <p:sp>
        <p:nvSpPr>
          <p:cNvPr id="167" name="Google Shape;167;p18"/>
          <p:cNvSpPr txBox="1">
            <a:spLocks noGrp="1"/>
          </p:cNvSpPr>
          <p:nvPr>
            <p:ph type="body" idx="1"/>
          </p:nvPr>
        </p:nvSpPr>
        <p:spPr>
          <a:xfrm>
            <a:off x="1194300" y="926775"/>
            <a:ext cx="6755400" cy="2911200"/>
          </a:xfrm>
          <a:prstGeom prst="rect">
            <a:avLst/>
          </a:prstGeom>
        </p:spPr>
        <p:txBody>
          <a:bodyPr spcFirstLastPara="1" wrap="square" lIns="91425" tIns="91425" rIns="91425" bIns="91425" anchor="t" anchorCtr="0">
            <a:noAutofit/>
          </a:bodyPr>
          <a:lstStyle/>
          <a:p>
            <a:pPr marL="457200" lvl="0" indent="0" algn="l" rtl="0">
              <a:spcBef>
                <a:spcPts val="600"/>
              </a:spcBef>
              <a:spcAft>
                <a:spcPts val="0"/>
              </a:spcAft>
              <a:buNone/>
            </a:pPr>
            <a:r>
              <a:rPr lang="en" sz="2400">
                <a:latin typeface="Lato Light"/>
                <a:ea typeface="Lato Light"/>
                <a:cs typeface="Lato Light"/>
                <a:sym typeface="Lato Light"/>
              </a:rPr>
              <a:t>The stakeholders are:</a:t>
            </a:r>
            <a:endParaRPr sz="2400">
              <a:latin typeface="Lato Light"/>
              <a:ea typeface="Lato Light"/>
              <a:cs typeface="Lato Light"/>
              <a:sym typeface="Lato Light"/>
            </a:endParaRPr>
          </a:p>
          <a:p>
            <a:pPr marL="457200" lvl="0" indent="-381000" algn="l" rtl="0">
              <a:spcBef>
                <a:spcPts val="600"/>
              </a:spcBef>
              <a:spcAft>
                <a:spcPts val="0"/>
              </a:spcAft>
              <a:buSzPts val="2400"/>
              <a:buFont typeface="Lato Light"/>
              <a:buChar char="●"/>
            </a:pPr>
            <a:r>
              <a:rPr lang="en" sz="2400">
                <a:latin typeface="Lato Light"/>
                <a:ea typeface="Lato Light"/>
                <a:cs typeface="Lato Light"/>
                <a:sym typeface="Lato Light"/>
              </a:rPr>
              <a:t> the designers of the solution </a:t>
            </a:r>
            <a:endParaRPr sz="2400">
              <a:latin typeface="Lato Light"/>
              <a:ea typeface="Lato Light"/>
              <a:cs typeface="Lato Light"/>
              <a:sym typeface="Lato Light"/>
            </a:endParaRPr>
          </a:p>
          <a:p>
            <a:pPr marL="457200" lvl="0" indent="-381000" algn="l" rtl="0">
              <a:spcBef>
                <a:spcPts val="0"/>
              </a:spcBef>
              <a:spcAft>
                <a:spcPts val="0"/>
              </a:spcAft>
              <a:buSzPts val="2400"/>
              <a:buFont typeface="Lato Light"/>
              <a:buChar char="●"/>
            </a:pPr>
            <a:r>
              <a:rPr lang="en" sz="2400">
                <a:latin typeface="Lato Light"/>
                <a:ea typeface="Lato Light"/>
                <a:cs typeface="Lato Light"/>
                <a:sym typeface="Lato Light"/>
              </a:rPr>
              <a:t>the children afflicted with dysgraphia</a:t>
            </a:r>
            <a:endParaRPr sz="2400">
              <a:latin typeface="Lato Light"/>
              <a:ea typeface="Lato Light"/>
              <a:cs typeface="Lato Light"/>
              <a:sym typeface="Lato Light"/>
            </a:endParaRPr>
          </a:p>
          <a:p>
            <a:pPr marL="457200" lvl="0" indent="-381000" algn="l" rtl="0">
              <a:spcBef>
                <a:spcPts val="0"/>
              </a:spcBef>
              <a:spcAft>
                <a:spcPts val="0"/>
              </a:spcAft>
              <a:buSzPts val="2400"/>
              <a:buFont typeface="Lato Light"/>
              <a:buChar char="●"/>
            </a:pPr>
            <a:r>
              <a:rPr lang="en" sz="2400">
                <a:latin typeface="Lato Light"/>
                <a:ea typeface="Lato Light"/>
                <a:cs typeface="Lato Light"/>
                <a:sym typeface="Lato Light"/>
              </a:rPr>
              <a:t>the family members of the children</a:t>
            </a:r>
            <a:endParaRPr sz="2400">
              <a:latin typeface="Lato Light"/>
              <a:ea typeface="Lato Light"/>
              <a:cs typeface="Lato Light"/>
              <a:sym typeface="Lato Light"/>
            </a:endParaRPr>
          </a:p>
          <a:p>
            <a:pPr marL="457200" lvl="0" indent="-381000" algn="l" rtl="0">
              <a:spcBef>
                <a:spcPts val="0"/>
              </a:spcBef>
              <a:spcAft>
                <a:spcPts val="0"/>
              </a:spcAft>
              <a:buSzPts val="2400"/>
              <a:buFont typeface="Lato Light"/>
              <a:buChar char="●"/>
            </a:pPr>
            <a:r>
              <a:rPr lang="en" sz="2400">
                <a:latin typeface="Lato Light"/>
                <a:ea typeface="Lato Light"/>
                <a:cs typeface="Lato Light"/>
                <a:sym typeface="Lato Light"/>
              </a:rPr>
              <a:t>educators of the children</a:t>
            </a:r>
            <a:endParaRPr sz="2400">
              <a:latin typeface="Lato Light"/>
              <a:ea typeface="Lato Light"/>
              <a:cs typeface="Lato Light"/>
              <a:sym typeface="Lato Light"/>
            </a:endParaRPr>
          </a:p>
          <a:p>
            <a:pPr marL="457200" lvl="0" indent="-381000" algn="l" rtl="0">
              <a:spcBef>
                <a:spcPts val="0"/>
              </a:spcBef>
              <a:spcAft>
                <a:spcPts val="0"/>
              </a:spcAft>
              <a:buSzPts val="2400"/>
              <a:buFont typeface="Lato Light"/>
              <a:buChar char="●"/>
            </a:pPr>
            <a:r>
              <a:rPr lang="en" sz="2400">
                <a:latin typeface="Lato Light"/>
                <a:ea typeface="Lato Light"/>
                <a:cs typeface="Lato Light"/>
                <a:sym typeface="Lato Light"/>
              </a:rPr>
              <a:t> the education business as a whole </a:t>
            </a:r>
            <a:endParaRPr sz="2400">
              <a:latin typeface="Lato Light"/>
              <a:ea typeface="Lato Light"/>
              <a:cs typeface="Lato Light"/>
              <a:sym typeface="Lato Light"/>
            </a:endParaRPr>
          </a:p>
          <a:p>
            <a:pPr marL="457200" lvl="0" indent="-381000" algn="l" rtl="0">
              <a:spcBef>
                <a:spcPts val="0"/>
              </a:spcBef>
              <a:spcAft>
                <a:spcPts val="0"/>
              </a:spcAft>
              <a:buSzPts val="2400"/>
              <a:buFont typeface="Lato Light"/>
              <a:buChar char="●"/>
            </a:pPr>
            <a:r>
              <a:rPr lang="en" sz="2400">
                <a:latin typeface="Lato Light"/>
                <a:ea typeface="Lato Light"/>
                <a:cs typeface="Lato Light"/>
                <a:sym typeface="Lato Light"/>
              </a:rPr>
              <a:t>the healthcare industry. </a:t>
            </a:r>
            <a:endParaRPr/>
          </a:p>
        </p:txBody>
      </p:sp>
      <p:sp>
        <p:nvSpPr>
          <p:cNvPr id="168" name="Google Shape;168;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9"/>
          <p:cNvSpPr txBox="1">
            <a:spLocks noGrp="1"/>
          </p:cNvSpPr>
          <p:nvPr>
            <p:ph type="title"/>
          </p:nvPr>
        </p:nvSpPr>
        <p:spPr>
          <a:xfrm>
            <a:off x="389900" y="586050"/>
            <a:ext cx="7589100" cy="79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ato Light"/>
                <a:ea typeface="Lato Light"/>
                <a:cs typeface="Lato Light"/>
                <a:sym typeface="Lato Light"/>
              </a:rPr>
              <a:t>       </a:t>
            </a:r>
            <a:r>
              <a:rPr lang="en" sz="3000" b="1">
                <a:latin typeface="Lato"/>
                <a:ea typeface="Lato"/>
                <a:cs typeface="Lato"/>
                <a:sym typeface="Lato"/>
              </a:rPr>
              <a:t>     Criteria &amp; Constraints of Solutions</a:t>
            </a:r>
            <a:endParaRPr sz="3000" b="1">
              <a:latin typeface="Lato"/>
              <a:ea typeface="Lato"/>
              <a:cs typeface="Lato"/>
              <a:sym typeface="Lato"/>
            </a:endParaRPr>
          </a:p>
        </p:txBody>
      </p:sp>
      <p:sp>
        <p:nvSpPr>
          <p:cNvPr id="174" name="Google Shape;174;p19"/>
          <p:cNvSpPr txBox="1">
            <a:spLocks noGrp="1"/>
          </p:cNvSpPr>
          <p:nvPr>
            <p:ph type="body" idx="1"/>
          </p:nvPr>
        </p:nvSpPr>
        <p:spPr>
          <a:xfrm>
            <a:off x="1340775" y="1210200"/>
            <a:ext cx="2675100" cy="327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F3F3F3"/>
                </a:solidFill>
              </a:rPr>
              <a:t>Criteria:</a:t>
            </a:r>
            <a:endParaRPr sz="2400">
              <a:solidFill>
                <a:srgbClr val="F3F3F3"/>
              </a:solidFill>
            </a:endParaRPr>
          </a:p>
          <a:p>
            <a:pPr marL="0" lvl="0" indent="0" algn="l" rtl="0">
              <a:spcBef>
                <a:spcPts val="1600"/>
              </a:spcBef>
              <a:spcAft>
                <a:spcPts val="0"/>
              </a:spcAft>
              <a:buNone/>
            </a:pPr>
            <a:r>
              <a:rPr lang="en" sz="1800">
                <a:solidFill>
                  <a:srgbClr val="F3F3F3"/>
                </a:solidFill>
              </a:rPr>
              <a:t>1-Storable</a:t>
            </a:r>
            <a:endParaRPr sz="1800">
              <a:solidFill>
                <a:srgbClr val="F3F3F3"/>
              </a:solidFill>
            </a:endParaRPr>
          </a:p>
          <a:p>
            <a:pPr marL="0" lvl="0" indent="0" algn="l" rtl="0">
              <a:spcBef>
                <a:spcPts val="1600"/>
              </a:spcBef>
              <a:spcAft>
                <a:spcPts val="0"/>
              </a:spcAft>
              <a:buNone/>
            </a:pPr>
            <a:endParaRPr sz="1800">
              <a:solidFill>
                <a:srgbClr val="F3F3F3"/>
              </a:solidFill>
            </a:endParaRPr>
          </a:p>
          <a:p>
            <a:pPr marL="0" lvl="0" indent="0" algn="l" rtl="0">
              <a:spcBef>
                <a:spcPts val="1600"/>
              </a:spcBef>
              <a:spcAft>
                <a:spcPts val="0"/>
              </a:spcAft>
              <a:buNone/>
            </a:pPr>
            <a:r>
              <a:rPr lang="en" sz="1800">
                <a:solidFill>
                  <a:srgbClr val="F3F3F3"/>
                </a:solidFill>
              </a:rPr>
              <a:t>2- Aesthetically Pleasing </a:t>
            </a:r>
            <a:endParaRPr sz="1800">
              <a:solidFill>
                <a:srgbClr val="F3F3F3"/>
              </a:solidFill>
            </a:endParaRPr>
          </a:p>
          <a:p>
            <a:pPr marL="0" lvl="0" indent="0" algn="l" rtl="0">
              <a:spcBef>
                <a:spcPts val="1600"/>
              </a:spcBef>
              <a:spcAft>
                <a:spcPts val="0"/>
              </a:spcAft>
              <a:buClr>
                <a:schemeClr val="dk1"/>
              </a:buClr>
              <a:buSzPts val="1100"/>
              <a:buFont typeface="Arial"/>
              <a:buNone/>
            </a:pPr>
            <a:endParaRPr sz="1800">
              <a:solidFill>
                <a:srgbClr val="F3F3F3"/>
              </a:solidFill>
            </a:endParaRPr>
          </a:p>
          <a:p>
            <a:pPr marL="0" lvl="0" indent="0" algn="l" rtl="0">
              <a:spcBef>
                <a:spcPts val="1600"/>
              </a:spcBef>
              <a:spcAft>
                <a:spcPts val="1600"/>
              </a:spcAft>
              <a:buClr>
                <a:schemeClr val="dk1"/>
              </a:buClr>
              <a:buSzPts val="1100"/>
              <a:buFont typeface="Arial"/>
              <a:buNone/>
            </a:pPr>
            <a:r>
              <a:rPr lang="en" sz="1800">
                <a:solidFill>
                  <a:srgbClr val="F3F3F3"/>
                </a:solidFill>
              </a:rPr>
              <a:t>3- Low Production Cost</a:t>
            </a:r>
            <a:endParaRPr sz="1800">
              <a:solidFill>
                <a:srgbClr val="F3F3F3"/>
              </a:solidFill>
            </a:endParaRPr>
          </a:p>
        </p:txBody>
      </p:sp>
      <p:sp>
        <p:nvSpPr>
          <p:cNvPr id="175" name="Google Shape;175;p19"/>
          <p:cNvSpPr txBox="1">
            <a:spLocks noGrp="1"/>
          </p:cNvSpPr>
          <p:nvPr>
            <p:ph type="body" idx="2"/>
          </p:nvPr>
        </p:nvSpPr>
        <p:spPr>
          <a:xfrm>
            <a:off x="4709850" y="1210200"/>
            <a:ext cx="2675100" cy="33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EFEFEF"/>
                </a:solidFill>
              </a:rPr>
              <a:t>Constraints:</a:t>
            </a:r>
            <a:endParaRPr sz="2400">
              <a:solidFill>
                <a:srgbClr val="EFEFEF"/>
              </a:solidFill>
            </a:endParaRPr>
          </a:p>
          <a:p>
            <a:pPr marL="0" lvl="0" indent="0" algn="l" rtl="0">
              <a:spcBef>
                <a:spcPts val="1600"/>
              </a:spcBef>
              <a:spcAft>
                <a:spcPts val="0"/>
              </a:spcAft>
              <a:buNone/>
            </a:pPr>
            <a:r>
              <a:rPr lang="en" sz="1800">
                <a:solidFill>
                  <a:srgbClr val="EFEFEF"/>
                </a:solidFill>
              </a:rPr>
              <a:t>1-Simple, Easy to Use design</a:t>
            </a:r>
            <a:endParaRPr sz="1800">
              <a:solidFill>
                <a:srgbClr val="EFEFEF"/>
              </a:solidFill>
            </a:endParaRPr>
          </a:p>
          <a:p>
            <a:pPr marL="0" lvl="0" indent="0" algn="l" rtl="0">
              <a:spcBef>
                <a:spcPts val="1600"/>
              </a:spcBef>
              <a:spcAft>
                <a:spcPts val="0"/>
              </a:spcAft>
              <a:buNone/>
            </a:pPr>
            <a:r>
              <a:rPr lang="en" sz="1800">
                <a:solidFill>
                  <a:srgbClr val="EFEFEF"/>
                </a:solidFill>
              </a:rPr>
              <a:t>2-Low Cost to Consumers</a:t>
            </a:r>
            <a:endParaRPr sz="1800">
              <a:solidFill>
                <a:srgbClr val="EFEFEF"/>
              </a:solidFill>
            </a:endParaRPr>
          </a:p>
          <a:p>
            <a:pPr marL="0" lvl="0" indent="0" algn="l" rtl="0">
              <a:spcBef>
                <a:spcPts val="1600"/>
              </a:spcBef>
              <a:spcAft>
                <a:spcPts val="0"/>
              </a:spcAft>
              <a:buNone/>
            </a:pPr>
            <a:endParaRPr sz="1800">
              <a:solidFill>
                <a:srgbClr val="EFEFEF"/>
              </a:solidFill>
            </a:endParaRPr>
          </a:p>
          <a:p>
            <a:pPr marL="0" lvl="0" indent="0" algn="l" rtl="0">
              <a:spcBef>
                <a:spcPts val="1600"/>
              </a:spcBef>
              <a:spcAft>
                <a:spcPts val="0"/>
              </a:spcAft>
              <a:buNone/>
            </a:pPr>
            <a:r>
              <a:rPr lang="en" sz="1800">
                <a:solidFill>
                  <a:srgbClr val="EFEFEF"/>
                </a:solidFill>
              </a:rPr>
              <a:t>3- High Safety Ratings</a:t>
            </a:r>
            <a:endParaRPr sz="1800">
              <a:solidFill>
                <a:srgbClr val="EFEFEF"/>
              </a:solidFill>
            </a:endParaRPr>
          </a:p>
          <a:p>
            <a:pPr marL="0" lvl="0" indent="0" algn="l" rtl="0">
              <a:spcBef>
                <a:spcPts val="1600"/>
              </a:spcBef>
              <a:spcAft>
                <a:spcPts val="1600"/>
              </a:spcAft>
              <a:buClr>
                <a:schemeClr val="dk1"/>
              </a:buClr>
              <a:buSzPts val="1100"/>
              <a:buFont typeface="Arial"/>
              <a:buNone/>
            </a:pPr>
            <a:endParaRPr sz="1100" b="1">
              <a:solidFill>
                <a:schemeClr val="dk1"/>
              </a:solidFill>
              <a:latin typeface="Arial"/>
              <a:ea typeface="Arial"/>
              <a:cs typeface="Arial"/>
              <a:sym typeface="Arial"/>
            </a:endParaRPr>
          </a:p>
        </p:txBody>
      </p:sp>
      <p:sp>
        <p:nvSpPr>
          <p:cNvPr id="176" name="Google Shape;1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solidFill>
                  <a:schemeClr val="lt1"/>
                </a:solidFill>
                <a:latin typeface="Lato"/>
                <a:ea typeface="Lato"/>
                <a:cs typeface="Lato"/>
                <a:sym typeface="Lato"/>
              </a:rPr>
              <a:t>6</a:t>
            </a:fld>
            <a:endParaRPr>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0"/>
          <p:cNvSpPr txBox="1">
            <a:spLocks noGrp="1"/>
          </p:cNvSpPr>
          <p:nvPr>
            <p:ph type="title"/>
          </p:nvPr>
        </p:nvSpPr>
        <p:spPr>
          <a:xfrm>
            <a:off x="835300" y="1251125"/>
            <a:ext cx="44373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000" b="1">
                <a:solidFill>
                  <a:srgbClr val="FFFFFF"/>
                </a:solidFill>
                <a:latin typeface="Lato"/>
                <a:ea typeface="Lato"/>
                <a:cs typeface="Lato"/>
                <a:sym typeface="Lato"/>
              </a:rPr>
              <a:t>Our Solution</a:t>
            </a:r>
            <a:endParaRPr sz="6000" b="1">
              <a:solidFill>
                <a:srgbClr val="FFFFFF"/>
              </a:solidFill>
              <a:latin typeface="Lato"/>
              <a:ea typeface="Lato"/>
              <a:cs typeface="Lato"/>
              <a:sym typeface="Lato"/>
            </a:endParaRPr>
          </a:p>
        </p:txBody>
      </p:sp>
      <p:sp>
        <p:nvSpPr>
          <p:cNvPr id="182" name="Google Shape;18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1"/>
          <p:cNvSpPr txBox="1">
            <a:spLocks noGrp="1"/>
          </p:cNvSpPr>
          <p:nvPr>
            <p:ph type="title"/>
          </p:nvPr>
        </p:nvSpPr>
        <p:spPr>
          <a:xfrm>
            <a:off x="1329750" y="37120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Train of Thought in Solution</a:t>
            </a:r>
            <a:endParaRPr sz="3000" b="1">
              <a:latin typeface="Lato"/>
              <a:ea typeface="Lato"/>
              <a:cs typeface="Lato"/>
              <a:sym typeface="Lato"/>
            </a:endParaRPr>
          </a:p>
        </p:txBody>
      </p:sp>
      <p:sp>
        <p:nvSpPr>
          <p:cNvPr id="188" name="Google Shape;188;p21"/>
          <p:cNvSpPr txBox="1">
            <a:spLocks noGrp="1"/>
          </p:cNvSpPr>
          <p:nvPr>
            <p:ph type="body" idx="1"/>
          </p:nvPr>
        </p:nvSpPr>
        <p:spPr>
          <a:xfrm>
            <a:off x="1297500" y="906800"/>
            <a:ext cx="7103400" cy="39636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 sz="1600">
                <a:solidFill>
                  <a:srgbClr val="FFFFFF"/>
                </a:solidFill>
                <a:latin typeface="Lato Light"/>
                <a:ea typeface="Lato Light"/>
                <a:cs typeface="Lato Light"/>
                <a:sym typeface="Lato Light"/>
              </a:rPr>
              <a:t>After researching the symptoms of dysgraphia, we found key symptoms to solve:</a:t>
            </a:r>
            <a:endParaRPr sz="1600">
              <a:solidFill>
                <a:srgbClr val="FFFFFF"/>
              </a:solidFill>
              <a:latin typeface="Lato Light"/>
              <a:ea typeface="Lato Light"/>
              <a:cs typeface="Lato Light"/>
              <a:sym typeface="Lato Light"/>
            </a:endParaRPr>
          </a:p>
          <a:p>
            <a:pPr marL="457200" lvl="0" indent="-330200" algn="l" rtl="0">
              <a:lnSpc>
                <a:spcPct val="200000"/>
              </a:lnSpc>
              <a:spcBef>
                <a:spcPts val="1600"/>
              </a:spcBef>
              <a:spcAft>
                <a:spcPts val="0"/>
              </a:spcAft>
              <a:buClr>
                <a:srgbClr val="FFFFFF"/>
              </a:buClr>
              <a:buSzPts val="1600"/>
              <a:buFont typeface="Lato Light"/>
              <a:buChar char="●"/>
            </a:pPr>
            <a:r>
              <a:rPr lang="en" sz="1600">
                <a:solidFill>
                  <a:srgbClr val="FFFFFF"/>
                </a:solidFill>
                <a:latin typeface="Lato Light"/>
                <a:ea typeface="Lato Light"/>
                <a:cs typeface="Lato Light"/>
                <a:sym typeface="Lato Light"/>
              </a:rPr>
              <a:t>Their cramped grip </a:t>
            </a:r>
            <a:endParaRPr sz="1600">
              <a:solidFill>
                <a:srgbClr val="FFFFFF"/>
              </a:solidFill>
              <a:latin typeface="Lato Light"/>
              <a:ea typeface="Lato Light"/>
              <a:cs typeface="Lato Light"/>
              <a:sym typeface="Lato Light"/>
            </a:endParaRPr>
          </a:p>
          <a:p>
            <a:pPr marL="457200" lvl="0" indent="-330200" algn="l" rtl="0">
              <a:lnSpc>
                <a:spcPct val="200000"/>
              </a:lnSpc>
              <a:spcBef>
                <a:spcPts val="0"/>
              </a:spcBef>
              <a:spcAft>
                <a:spcPts val="0"/>
              </a:spcAft>
              <a:buClr>
                <a:srgbClr val="FFFFFF"/>
              </a:buClr>
              <a:buSzPts val="1600"/>
              <a:buFont typeface="Lato Light"/>
              <a:buChar char="●"/>
            </a:pPr>
            <a:r>
              <a:rPr lang="en" sz="1600">
                <a:solidFill>
                  <a:srgbClr val="FFFFFF"/>
                </a:solidFill>
                <a:latin typeface="Lato Light"/>
                <a:ea typeface="Lato Light"/>
                <a:cs typeface="Lato Light"/>
                <a:sym typeface="Lato Light"/>
              </a:rPr>
              <a:t>Frequent erasing </a:t>
            </a:r>
            <a:endParaRPr sz="1600">
              <a:solidFill>
                <a:srgbClr val="FFFFFF"/>
              </a:solidFill>
              <a:latin typeface="Lato Light"/>
              <a:ea typeface="Lato Light"/>
              <a:cs typeface="Lato Light"/>
              <a:sym typeface="Lato Light"/>
            </a:endParaRPr>
          </a:p>
          <a:p>
            <a:pPr marL="457200" lvl="0" indent="-330200" algn="l" rtl="0">
              <a:lnSpc>
                <a:spcPct val="200000"/>
              </a:lnSpc>
              <a:spcBef>
                <a:spcPts val="0"/>
              </a:spcBef>
              <a:spcAft>
                <a:spcPts val="0"/>
              </a:spcAft>
              <a:buClr>
                <a:srgbClr val="FFFFFF"/>
              </a:buClr>
              <a:buSzPts val="1600"/>
              <a:buFont typeface="Lato Light"/>
              <a:buChar char="●"/>
            </a:pPr>
            <a:r>
              <a:rPr lang="en" sz="1600">
                <a:solidFill>
                  <a:srgbClr val="FFFFFF"/>
                </a:solidFill>
                <a:latin typeface="Lato Light"/>
                <a:ea typeface="Lato Light"/>
                <a:cs typeface="Lato Light"/>
                <a:sym typeface="Lato Light"/>
              </a:rPr>
              <a:t>Inconsistency in letter and word spacing</a:t>
            </a:r>
            <a:endParaRPr sz="1600">
              <a:solidFill>
                <a:srgbClr val="FFFFFF"/>
              </a:solidFill>
              <a:latin typeface="Lato Light"/>
              <a:ea typeface="Lato Light"/>
              <a:cs typeface="Lato Light"/>
              <a:sym typeface="Lato Light"/>
            </a:endParaRPr>
          </a:p>
          <a:p>
            <a:pPr marL="457200" lvl="0" indent="-330200" algn="l" rtl="0">
              <a:lnSpc>
                <a:spcPct val="200000"/>
              </a:lnSpc>
              <a:spcBef>
                <a:spcPts val="0"/>
              </a:spcBef>
              <a:spcAft>
                <a:spcPts val="0"/>
              </a:spcAft>
              <a:buClr>
                <a:srgbClr val="FFFFFF"/>
              </a:buClr>
              <a:buSzPts val="1600"/>
              <a:buFont typeface="Lato Light"/>
              <a:buChar char="●"/>
            </a:pPr>
            <a:r>
              <a:rPr lang="en" sz="1600">
                <a:solidFill>
                  <a:srgbClr val="FFFFFF"/>
                </a:solidFill>
                <a:latin typeface="Lato Light"/>
                <a:ea typeface="Lato Light"/>
                <a:cs typeface="Lato Light"/>
                <a:sym typeface="Lato Light"/>
              </a:rPr>
              <a:t>Poor spelling </a:t>
            </a:r>
            <a:endParaRPr sz="1600">
              <a:solidFill>
                <a:srgbClr val="FFFFFF"/>
              </a:solidFill>
              <a:latin typeface="Lato Light"/>
              <a:ea typeface="Lato Light"/>
              <a:cs typeface="Lato Light"/>
              <a:sym typeface="Lato Light"/>
            </a:endParaRPr>
          </a:p>
          <a:p>
            <a:pPr marL="0" lvl="0" indent="0" algn="l" rtl="0">
              <a:lnSpc>
                <a:spcPct val="100000"/>
              </a:lnSpc>
              <a:spcBef>
                <a:spcPts val="1600"/>
              </a:spcBef>
              <a:spcAft>
                <a:spcPts val="0"/>
              </a:spcAft>
              <a:buNone/>
            </a:pPr>
            <a:r>
              <a:rPr lang="en" sz="1600">
                <a:solidFill>
                  <a:srgbClr val="FFFFFF"/>
                </a:solidFill>
                <a:latin typeface="Lato Light"/>
                <a:ea typeface="Lato Light"/>
                <a:cs typeface="Lato Light"/>
                <a:sym typeface="Lato Light"/>
              </a:rPr>
              <a:t>We</a:t>
            </a:r>
            <a:r>
              <a:rPr lang="en" sz="1600">
                <a:latin typeface="Lato Light"/>
                <a:ea typeface="Lato Light"/>
                <a:cs typeface="Lato Light"/>
                <a:sym typeface="Lato Light"/>
              </a:rPr>
              <a:t> set out to find a solution with those symptoms in mind. We wanted a solution that doesn't need to be erased, does not include a grip , consistent and clear in displaying the spacing between letters, and helps the consumers to develop a strong foundation of muscle memory. </a:t>
            </a:r>
            <a:endParaRPr sz="1600">
              <a:solidFill>
                <a:srgbClr val="FFFFFF"/>
              </a:solidFill>
              <a:latin typeface="Lato Light"/>
              <a:ea typeface="Lato Light"/>
              <a:cs typeface="Lato Light"/>
              <a:sym typeface="Lato Light"/>
            </a:endParaRPr>
          </a:p>
          <a:p>
            <a:pPr marL="0" lvl="0" indent="0" algn="l" rtl="0">
              <a:spcBef>
                <a:spcPts val="1600"/>
              </a:spcBef>
              <a:spcAft>
                <a:spcPts val="0"/>
              </a:spcAft>
              <a:buNone/>
            </a:pPr>
            <a:endParaRPr sz="1600">
              <a:solidFill>
                <a:srgbClr val="FFFFFF"/>
              </a:solidFill>
              <a:latin typeface="Verdana"/>
              <a:ea typeface="Verdana"/>
              <a:cs typeface="Verdana"/>
              <a:sym typeface="Verdana"/>
            </a:endParaRPr>
          </a:p>
          <a:p>
            <a:pPr marL="457200" lvl="0" indent="0" algn="l" rtl="0">
              <a:spcBef>
                <a:spcPts val="1600"/>
              </a:spcBef>
              <a:spcAft>
                <a:spcPts val="0"/>
              </a:spcAft>
              <a:buNone/>
            </a:pPr>
            <a:endParaRPr sz="1600">
              <a:solidFill>
                <a:srgbClr val="FFFFFF"/>
              </a:solidFill>
              <a:latin typeface="Verdana"/>
              <a:ea typeface="Verdana"/>
              <a:cs typeface="Verdana"/>
              <a:sym typeface="Verdana"/>
            </a:endParaRPr>
          </a:p>
          <a:p>
            <a:pPr marL="457200" lvl="0" indent="0" algn="l" rtl="0">
              <a:spcBef>
                <a:spcPts val="1600"/>
              </a:spcBef>
              <a:spcAft>
                <a:spcPts val="0"/>
              </a:spcAft>
              <a:buNone/>
            </a:pPr>
            <a:endParaRPr sz="1600">
              <a:solidFill>
                <a:srgbClr val="FFFFFF"/>
              </a:solidFill>
              <a:latin typeface="Verdana"/>
              <a:ea typeface="Verdana"/>
              <a:cs typeface="Verdana"/>
              <a:sym typeface="Verdana"/>
            </a:endParaRPr>
          </a:p>
          <a:p>
            <a:pPr marL="0" lvl="0" indent="0" algn="l" rtl="0">
              <a:spcBef>
                <a:spcPts val="1600"/>
              </a:spcBef>
              <a:spcAft>
                <a:spcPts val="1600"/>
              </a:spcAft>
              <a:buNone/>
            </a:pPr>
            <a:endParaRPr/>
          </a:p>
        </p:txBody>
      </p:sp>
      <p:sp>
        <p:nvSpPr>
          <p:cNvPr id="189" name="Google Shape;18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2"/>
          <p:cNvSpPr txBox="1">
            <a:spLocks noGrp="1"/>
          </p:cNvSpPr>
          <p:nvPr>
            <p:ph type="body" idx="1"/>
          </p:nvPr>
        </p:nvSpPr>
        <p:spPr>
          <a:xfrm>
            <a:off x="1009350" y="1407500"/>
            <a:ext cx="7563300" cy="35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The product consists of : </a:t>
            </a:r>
            <a:endParaRPr sz="1600"/>
          </a:p>
          <a:p>
            <a:pPr marL="457200" lvl="0" indent="-330200" algn="l" rtl="0">
              <a:spcBef>
                <a:spcPts val="1600"/>
              </a:spcBef>
              <a:spcAft>
                <a:spcPts val="0"/>
              </a:spcAft>
              <a:buSzPts val="1600"/>
              <a:buAutoNum type="arabicPeriod"/>
            </a:pPr>
            <a:r>
              <a:rPr lang="en" sz="1600"/>
              <a:t>The top unit that contains the projector and its sensors</a:t>
            </a:r>
            <a:endParaRPr sz="1600"/>
          </a:p>
          <a:p>
            <a:pPr marL="457200" lvl="0" indent="-330200" algn="l" rtl="0">
              <a:spcBef>
                <a:spcPts val="1600"/>
              </a:spcBef>
              <a:spcAft>
                <a:spcPts val="0"/>
              </a:spcAft>
              <a:buSzPts val="1600"/>
              <a:buAutoNum type="arabicPeriod"/>
            </a:pPr>
            <a:r>
              <a:rPr lang="en" sz="1600"/>
              <a:t>The kinetic sand</a:t>
            </a:r>
            <a:endParaRPr sz="1600"/>
          </a:p>
          <a:p>
            <a:pPr marL="457200" lvl="0" indent="-330200" algn="l" rtl="0">
              <a:spcBef>
                <a:spcPts val="1600"/>
              </a:spcBef>
              <a:spcAft>
                <a:spcPts val="0"/>
              </a:spcAft>
              <a:buSzPts val="1600"/>
              <a:buAutoNum type="arabicPeriod"/>
            </a:pPr>
            <a:r>
              <a:rPr lang="en" sz="1600"/>
              <a:t>The container (the box)</a:t>
            </a:r>
            <a:endParaRPr sz="1600"/>
          </a:p>
          <a:p>
            <a:pPr marL="0" lvl="0" indent="0" algn="l" rtl="0">
              <a:spcBef>
                <a:spcPts val="1600"/>
              </a:spcBef>
              <a:spcAft>
                <a:spcPts val="0"/>
              </a:spcAft>
              <a:buNone/>
            </a:pPr>
            <a:r>
              <a:rPr lang="en" sz="1600"/>
              <a:t>How does it work?</a:t>
            </a:r>
            <a:br>
              <a:rPr lang="en" sz="1600"/>
            </a:br>
            <a:r>
              <a:rPr lang="en" sz="1600"/>
              <a:t>The sensors and projectors project text  onto the sand. The user traces the projected text, as the successfully traced path darkens out, leaving the untraced path still illuminated.  Once finished, the projector will display the letter again in green while indicating the missed parts in red.</a:t>
            </a:r>
            <a:endParaRPr sz="1600"/>
          </a:p>
          <a:p>
            <a:pPr marL="0" lvl="0" indent="0" algn="l" rtl="0">
              <a:spcBef>
                <a:spcPts val="1600"/>
              </a:spcBef>
              <a:spcAft>
                <a:spcPts val="0"/>
              </a:spcAft>
              <a:buNone/>
            </a:pPr>
            <a:endParaRPr sz="1600"/>
          </a:p>
          <a:p>
            <a:pPr marL="0" lvl="0" indent="0" algn="l" rtl="0">
              <a:spcBef>
                <a:spcPts val="1600"/>
              </a:spcBef>
              <a:spcAft>
                <a:spcPts val="1600"/>
              </a:spcAft>
              <a:buNone/>
            </a:pPr>
            <a:endParaRPr/>
          </a:p>
        </p:txBody>
      </p:sp>
      <p:sp>
        <p:nvSpPr>
          <p:cNvPr id="195" name="Google Shape;195;p22"/>
          <p:cNvSpPr txBox="1">
            <a:spLocks noGrp="1"/>
          </p:cNvSpPr>
          <p:nvPr>
            <p:ph type="title"/>
          </p:nvPr>
        </p:nvSpPr>
        <p:spPr>
          <a:xfrm>
            <a:off x="1146650" y="691100"/>
            <a:ext cx="5862300" cy="7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Projector Sandbox</a:t>
            </a:r>
            <a:endParaRPr sz="3000" b="1">
              <a:latin typeface="Lato"/>
              <a:ea typeface="Lato"/>
              <a:cs typeface="Lato"/>
              <a:sym typeface="Lato"/>
            </a:endParaRPr>
          </a:p>
        </p:txBody>
      </p:sp>
      <p:sp>
        <p:nvSpPr>
          <p:cNvPr id="196" name="Google Shape;19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solidFill>
                  <a:schemeClr val="lt1"/>
                </a:solidFill>
                <a:latin typeface="Lato"/>
                <a:ea typeface="Lato"/>
                <a:cs typeface="Lato"/>
                <a:sym typeface="Lato"/>
              </a:rPr>
              <a:t>9</a:t>
            </a:fld>
            <a:endParaRPr>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870</Words>
  <Application>Microsoft Office PowerPoint</Application>
  <PresentationFormat>On-screen Show (16:9)</PresentationFormat>
  <Paragraphs>105</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Lato Light</vt:lpstr>
      <vt:lpstr>Montserrat</vt:lpstr>
      <vt:lpstr>Lato</vt:lpstr>
      <vt:lpstr>Verdana</vt:lpstr>
      <vt:lpstr>Arial</vt:lpstr>
      <vt:lpstr>Focus</vt:lpstr>
      <vt:lpstr>Solving Dysgraphia</vt:lpstr>
      <vt:lpstr>What is Dysgraphia?</vt:lpstr>
      <vt:lpstr>Need For Solution</vt:lpstr>
      <vt:lpstr>Problem Statement</vt:lpstr>
      <vt:lpstr>Stakeholders</vt:lpstr>
      <vt:lpstr>            Criteria &amp; Constraints of Solutions</vt:lpstr>
      <vt:lpstr>Our Solution</vt:lpstr>
      <vt:lpstr>Train of Thought in Solution</vt:lpstr>
      <vt:lpstr>Projector Sandbox</vt:lpstr>
      <vt:lpstr>Projector Sandbox Sketches</vt:lpstr>
      <vt:lpstr>Why the Sandbox ?</vt:lpstr>
      <vt:lpstr>Weaknesses of the Product</vt:lpstr>
      <vt:lpstr>Research Data</vt:lpstr>
      <vt:lpstr>Research Data</vt:lpstr>
      <vt:lpstr>Final Remarks </vt:lpstr>
      <vt:lpstr>References</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Solving Dysgraphia</dc:title>
  <dc:creator>Amine Ben jemia</dc:creator>
  <cp:lastModifiedBy>Amine Ben jemia</cp:lastModifiedBy>
  <cp:revision>1</cp:revision>
  <dcterms:modified xsi:type="dcterms:W3CDTF">2021-10-11T01:23:19Z</dcterms:modified>
</cp:coreProperties>
</file>